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04" r:id="rId1"/>
  </p:sldMasterIdLst>
  <p:notesMasterIdLst>
    <p:notesMasterId r:id="rId18"/>
  </p:notesMasterIdLst>
  <p:sldIdLst>
    <p:sldId id="259" r:id="rId2"/>
    <p:sldId id="261" r:id="rId3"/>
    <p:sldId id="262" r:id="rId4"/>
    <p:sldId id="263" r:id="rId5"/>
    <p:sldId id="257" r:id="rId6"/>
    <p:sldId id="256" r:id="rId7"/>
    <p:sldId id="266" r:id="rId8"/>
    <p:sldId id="265" r:id="rId9"/>
    <p:sldId id="258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tiff>
</file>

<file path=ppt/media/image11.tiff>
</file>

<file path=ppt/media/image12.png>
</file>

<file path=ppt/media/image13.png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6CC26C-BD64-9D4A-9ED2-DC6D73B19FD9}" type="datetimeFigureOut">
              <a:rPr lang="en-US" smtClean="0"/>
              <a:t>2/24/18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4F68FB-A933-CE4C-9441-E9E15C3E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23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72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 b="1"/>
            </a:lvl1pPr>
          </a:lstStyle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290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85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502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83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3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37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820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9689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645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7155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179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33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C751E306-7163-4998-B8D2-ABA0A8BB88DE}" type="datetimeFigureOut">
              <a:rPr lang="en-US" smtClean="0"/>
              <a:t>2/24/18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n-lt"/>
              </a:defRPr>
            </a:lvl1pPr>
          </a:lstStyle>
          <a:p>
            <a:fld id="{C3F8840D-3609-45DC-8C59-3165533D1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927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5" r:id="rId1"/>
    <p:sldLayoutId id="2147484306" r:id="rId2"/>
    <p:sldLayoutId id="2147484307" r:id="rId3"/>
    <p:sldLayoutId id="2147484308" r:id="rId4"/>
    <p:sldLayoutId id="2147484309" r:id="rId5"/>
    <p:sldLayoutId id="2147484310" r:id="rId6"/>
    <p:sldLayoutId id="2147484311" r:id="rId7"/>
    <p:sldLayoutId id="2147484312" r:id="rId8"/>
    <p:sldLayoutId id="2147484313" r:id="rId9"/>
    <p:sldLayoutId id="2147484314" r:id="rId10"/>
    <p:sldLayoutId id="21474843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6D00A4-8732-464C-9AC1-155DBA3591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/>
          <a:lstStyle/>
          <a:p>
            <a:r>
              <a:rPr lang="en-US" sz="4800" b="1" dirty="0"/>
              <a:t>Craft Brewery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C3DA84B-F8B7-45FD-9BEC-523B86211C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1560" y="4653109"/>
            <a:ext cx="7891272" cy="123562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As Prepared By Team Uno Solutions, LLC</a:t>
            </a:r>
          </a:p>
          <a:p>
            <a:pPr lvl="1" algn="l"/>
            <a:r>
              <a:rPr lang="en-US" dirty="0" err="1"/>
              <a:t>Afreen</a:t>
            </a:r>
            <a:r>
              <a:rPr lang="en-US" dirty="0"/>
              <a:t> Siddiqui</a:t>
            </a:r>
          </a:p>
          <a:p>
            <a:pPr lvl="1" algn="l"/>
            <a:r>
              <a:rPr lang="en-US" dirty="0"/>
              <a:t>Anthony </a:t>
            </a:r>
            <a:r>
              <a:rPr lang="en-US" dirty="0" err="1"/>
              <a:t>Egbuniwe</a:t>
            </a:r>
            <a:endParaRPr lang="en-US" dirty="0"/>
          </a:p>
          <a:p>
            <a:pPr lvl="1" algn="l"/>
            <a:r>
              <a:rPr lang="en-US" dirty="0"/>
              <a:t>Bruce </a:t>
            </a:r>
            <a:r>
              <a:rPr lang="en-US" dirty="0" err="1"/>
              <a:t>Kimbark</a:t>
            </a: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F62F53A-85BD-4B3E-9890-7C955AD5D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031" y="5585992"/>
            <a:ext cx="5034177" cy="103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96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 smtClean="0">
                <a:latin typeface="+mn-lt"/>
              </a:rPr>
              <a:t>2. Merge </a:t>
            </a:r>
            <a:r>
              <a:rPr lang="en-US" sz="1800" dirty="0">
                <a:latin typeface="+mn-lt"/>
              </a:rPr>
              <a:t>beer data with the breweries data. </a:t>
            </a:r>
            <a:r>
              <a:rPr lang="en-US" sz="1800" dirty="0" smtClean="0">
                <a:latin typeface="+mn-lt"/>
              </a:rPr>
              <a:t/>
            </a:r>
            <a:br>
              <a:rPr lang="en-US" sz="1800" dirty="0" smtClean="0">
                <a:latin typeface="+mn-lt"/>
              </a:rPr>
            </a:br>
            <a:r>
              <a:rPr lang="en-US" sz="1800" dirty="0" smtClean="0">
                <a:latin typeface="+mn-lt"/>
              </a:rPr>
              <a:t>Print </a:t>
            </a:r>
            <a:r>
              <a:rPr lang="en-US" sz="1800" dirty="0">
                <a:latin typeface="+mn-lt"/>
              </a:rPr>
              <a:t>the first 6 observations and the last six observations to check the merged file. </a:t>
            </a: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69847" y="2093976"/>
            <a:ext cx="91917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beersnbrew</a:t>
            </a:r>
            <a:r>
              <a:rPr lang="en-US" dirty="0"/>
              <a:t> &lt;- merge(beers, breweries, </a:t>
            </a:r>
            <a:r>
              <a:rPr lang="en-US" dirty="0" err="1"/>
              <a:t>by.x</a:t>
            </a:r>
            <a:r>
              <a:rPr lang="en-US" dirty="0"/>
              <a:t>=c("</a:t>
            </a:r>
            <a:r>
              <a:rPr lang="en-US" dirty="0" err="1"/>
              <a:t>Brewery_id</a:t>
            </a:r>
            <a:r>
              <a:rPr lang="en-US" dirty="0"/>
              <a:t>"), </a:t>
            </a:r>
            <a:r>
              <a:rPr lang="en-US" dirty="0" err="1"/>
              <a:t>by.y</a:t>
            </a:r>
            <a:r>
              <a:rPr lang="en-US" dirty="0"/>
              <a:t> = c("</a:t>
            </a:r>
            <a:r>
              <a:rPr lang="en-US" dirty="0" err="1"/>
              <a:t>Brew_ID</a:t>
            </a:r>
            <a:r>
              <a:rPr lang="en-US" dirty="0"/>
              <a:t>"), all=FALSE)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847" y="2756514"/>
            <a:ext cx="9372375" cy="360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730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+mn-lt"/>
              </a:rPr>
              <a:t>3</a:t>
            </a:r>
            <a:r>
              <a:rPr lang="en-US" sz="1800" dirty="0" smtClean="0">
                <a:latin typeface="+mn-lt"/>
              </a:rPr>
              <a:t>. </a:t>
            </a:r>
            <a:r>
              <a:rPr lang="en-US" sz="1800" dirty="0"/>
              <a:t>Report the number of NA's in each column. </a:t>
            </a:r>
            <a:br>
              <a:rPr lang="en-US" sz="1800" dirty="0"/>
            </a:br>
            <a:r>
              <a:rPr lang="en-US" sz="1800" dirty="0">
                <a:latin typeface="+mn-lt"/>
              </a:rPr>
              <a:t> </a:t>
            </a: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848" y="2093976"/>
            <a:ext cx="10058400" cy="261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421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+mn-lt"/>
              </a:rPr>
              <a:t>4</a:t>
            </a:r>
            <a:r>
              <a:rPr lang="en-US" sz="1800" dirty="0" smtClean="0">
                <a:latin typeface="+mn-lt"/>
              </a:rPr>
              <a:t>. </a:t>
            </a:r>
            <a:r>
              <a:rPr lang="en-US" sz="1800" dirty="0"/>
              <a:t>Compute the median alcohol content and international bitterness unit for each state. Plot a bar chart to compare. </a:t>
            </a:r>
            <a:r>
              <a:rPr lang="en-US" sz="1800" dirty="0">
                <a:latin typeface="+mn-lt"/>
              </a:rPr>
              <a:t> 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502" y="2093976"/>
            <a:ext cx="3771567" cy="4051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619" y="2094484"/>
            <a:ext cx="3771094" cy="405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274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+mn-lt"/>
              </a:rPr>
              <a:t>5</a:t>
            </a:r>
            <a:r>
              <a:rPr lang="en-US" sz="1800" dirty="0" smtClean="0">
                <a:latin typeface="+mn-lt"/>
              </a:rPr>
              <a:t>. </a:t>
            </a:r>
            <a:r>
              <a:rPr lang="en-US" sz="1800" dirty="0"/>
              <a:t>Which state has the maximum alcoholic (ABV) beer? Which state has the most bitter (IBU) beer? </a:t>
            </a:r>
            <a:endParaRPr lang="en-US" sz="1800" dirty="0">
              <a:latin typeface="+mn-lt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maxABV</a:t>
            </a:r>
            <a:r>
              <a:rPr lang="en-US" dirty="0"/>
              <a:t> &lt;- </a:t>
            </a:r>
            <a:r>
              <a:rPr lang="en-US" dirty="0" err="1"/>
              <a:t>beersnbrew</a:t>
            </a:r>
            <a:r>
              <a:rPr lang="en-US" dirty="0"/>
              <a:t>[</a:t>
            </a:r>
            <a:r>
              <a:rPr lang="en-US" dirty="0" err="1"/>
              <a:t>which.max</a:t>
            </a:r>
            <a:r>
              <a:rPr lang="en-US" dirty="0"/>
              <a:t>(</a:t>
            </a:r>
            <a:r>
              <a:rPr lang="en-US" dirty="0" err="1"/>
              <a:t>beersnbrew$ABV</a:t>
            </a:r>
            <a:r>
              <a:rPr lang="en-US" dirty="0"/>
              <a:t>), </a:t>
            </a:r>
            <a:r>
              <a:rPr lang="en-US" dirty="0" smtClean="0"/>
              <a:t>]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"</a:t>
            </a:r>
            <a:r>
              <a:rPr lang="en-US" dirty="0"/>
              <a:t>State with maximum alcoholic (ABV) beer </a:t>
            </a:r>
            <a:r>
              <a:rPr lang="en-US" dirty="0" smtClean="0"/>
              <a:t>” = “CO”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err="1"/>
              <a:t>maxIBU</a:t>
            </a:r>
            <a:r>
              <a:rPr lang="en-US" dirty="0"/>
              <a:t> &lt;- </a:t>
            </a:r>
            <a:r>
              <a:rPr lang="en-US" dirty="0" err="1"/>
              <a:t>beersnbrew</a:t>
            </a:r>
            <a:r>
              <a:rPr lang="en-US" dirty="0"/>
              <a:t>[</a:t>
            </a:r>
            <a:r>
              <a:rPr lang="en-US" dirty="0" err="1"/>
              <a:t>which.max</a:t>
            </a:r>
            <a:r>
              <a:rPr lang="en-US" dirty="0"/>
              <a:t>(</a:t>
            </a:r>
            <a:r>
              <a:rPr lang="en-US" dirty="0" err="1"/>
              <a:t>beersnbrew$IBU</a:t>
            </a:r>
            <a:r>
              <a:rPr lang="en-US" dirty="0"/>
              <a:t>), </a:t>
            </a:r>
            <a:r>
              <a:rPr lang="en-US" dirty="0" smtClean="0"/>
              <a:t>]</a:t>
            </a:r>
          </a:p>
          <a:p>
            <a:pPr lvl="1"/>
            <a:endParaRPr lang="en-US" dirty="0" smtClean="0"/>
          </a:p>
          <a:p>
            <a:pPr lvl="2"/>
            <a:r>
              <a:rPr lang="en-US" dirty="0" smtClean="0"/>
              <a:t>"</a:t>
            </a:r>
            <a:r>
              <a:rPr lang="en-US" dirty="0"/>
              <a:t>State with the most bitter (IBU) beer </a:t>
            </a:r>
            <a:r>
              <a:rPr lang="en-US" dirty="0" smtClean="0"/>
              <a:t>” = “OR”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392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+mn-lt"/>
              </a:rPr>
              <a:t>6</a:t>
            </a:r>
            <a:r>
              <a:rPr lang="en-US" sz="1800" dirty="0" smtClean="0">
                <a:latin typeface="+mn-lt"/>
              </a:rPr>
              <a:t>. </a:t>
            </a:r>
            <a:r>
              <a:rPr lang="en-US" sz="1800" dirty="0"/>
              <a:t>Summary statistics for the ABV variable. </a:t>
            </a:r>
            <a:r>
              <a:rPr lang="en-US" sz="1800" dirty="0">
                <a:latin typeface="+mn-lt"/>
              </a:rPr>
              <a:t> </a:t>
            </a: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975" y="2344554"/>
            <a:ext cx="10058400" cy="223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455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+mn-lt"/>
              </a:rPr>
              <a:t>7</a:t>
            </a:r>
            <a:r>
              <a:rPr lang="en-US" sz="1800" dirty="0" smtClean="0">
                <a:latin typeface="+mn-lt"/>
              </a:rPr>
              <a:t>. </a:t>
            </a:r>
            <a:r>
              <a:rPr lang="en-US" sz="1800" dirty="0"/>
              <a:t>Is there an apparent relationship between the bitterness of the beer and its alcoholic content? Draw a scatter plot. </a:t>
            </a:r>
            <a:r>
              <a:rPr lang="en-US" sz="1800" dirty="0">
                <a:latin typeface="+mn-lt"/>
              </a:rPr>
              <a:t> </a:t>
            </a:r>
            <a:br>
              <a:rPr lang="en-US" sz="1800" dirty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8903" y="2019302"/>
            <a:ext cx="3771567" cy="40513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36978" y="2120900"/>
            <a:ext cx="56019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ggplot</a:t>
            </a:r>
            <a:r>
              <a:rPr lang="en-US" dirty="0"/>
              <a:t>(</a:t>
            </a:r>
            <a:r>
              <a:rPr lang="en-US" dirty="0" err="1"/>
              <a:t>beersnbrew</a:t>
            </a:r>
            <a:r>
              <a:rPr lang="en-US" dirty="0"/>
              <a:t>, </a:t>
            </a:r>
            <a:r>
              <a:rPr lang="en-US" dirty="0" err="1"/>
              <a:t>aes</a:t>
            </a:r>
            <a:r>
              <a:rPr lang="en-US" dirty="0"/>
              <a:t>(x=IBU, y=ABV)) +</a:t>
            </a:r>
            <a:r>
              <a:rPr lang="en-US" dirty="0" err="1"/>
              <a:t>geom_point</a:t>
            </a:r>
            <a:r>
              <a:rPr lang="en-US" dirty="0"/>
              <a:t>(shape=18, color="blue")+</a:t>
            </a:r>
            <a:r>
              <a:rPr lang="en-US" dirty="0" err="1"/>
              <a:t>geom_smooth</a:t>
            </a:r>
            <a:r>
              <a:rPr lang="en-US" dirty="0"/>
              <a:t>(method=lm, se=FALSE, </a:t>
            </a:r>
            <a:r>
              <a:rPr lang="en-US" dirty="0" err="1"/>
              <a:t>linetype</a:t>
            </a:r>
            <a:r>
              <a:rPr lang="en-US" dirty="0"/>
              <a:t>="</a:t>
            </a:r>
            <a:r>
              <a:rPr lang="en-US" dirty="0" err="1"/>
              <a:t>dashed",color</a:t>
            </a:r>
            <a:r>
              <a:rPr lang="en-US" dirty="0"/>
              <a:t>="</a:t>
            </a:r>
            <a:r>
              <a:rPr lang="en-US" dirty="0" err="1"/>
              <a:t>darkred</a:t>
            </a:r>
            <a:r>
              <a:rPr lang="en-US" dirty="0"/>
              <a:t>")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22490" y="4075289"/>
            <a:ext cx="626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dirty="0" smtClean="0"/>
              <a:t>figure</a:t>
            </a:r>
            <a:r>
              <a:rPr lang="en-US" dirty="0"/>
              <a:t> </a:t>
            </a:r>
            <a:r>
              <a:rPr lang="en-US" dirty="0" smtClean="0"/>
              <a:t>shows a </a:t>
            </a:r>
            <a:r>
              <a:rPr lang="en-US" dirty="0"/>
              <a:t>fuzzy linear </a:t>
            </a:r>
            <a:r>
              <a:rPr lang="en-US" dirty="0" smtClean="0"/>
              <a:t>correlation with the</a:t>
            </a:r>
          </a:p>
          <a:p>
            <a:r>
              <a:rPr lang="en-US" dirty="0" smtClean="0"/>
              <a:t>Coefficient correlation value as 0.4.</a:t>
            </a:r>
          </a:p>
          <a:p>
            <a:r>
              <a:rPr lang="en-US" dirty="0" smtClean="0"/>
              <a:t>That proofs that there is a slight positive correlation </a:t>
            </a:r>
          </a:p>
          <a:p>
            <a:r>
              <a:rPr lang="en-US" dirty="0"/>
              <a:t>b</a:t>
            </a:r>
            <a:r>
              <a:rPr lang="en-US" dirty="0" smtClean="0"/>
              <a:t>etween the alcoholic content and bitterness.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985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Conclusion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 smtClean="0">
                <a:latin typeface="+mn-lt"/>
              </a:rPr>
              <a:t/>
            </a:r>
            <a:br>
              <a:rPr lang="en-US" sz="1800" dirty="0" smtClean="0">
                <a:latin typeface="+mn-lt"/>
              </a:rPr>
            </a:br>
            <a:endParaRPr lang="en-US" sz="18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Colorado </a:t>
            </a:r>
            <a:r>
              <a:rPr lang="en-US" dirty="0"/>
              <a:t>has the highest number of breweries among all states followed by California, </a:t>
            </a:r>
            <a:r>
              <a:rPr lang="en-US" dirty="0" smtClean="0"/>
              <a:t>Michigan.</a:t>
            </a:r>
          </a:p>
          <a:p>
            <a:endParaRPr lang="en-US" dirty="0" smtClean="0"/>
          </a:p>
          <a:p>
            <a:r>
              <a:rPr lang="en-US" dirty="0" smtClean="0"/>
              <a:t>Portland </a:t>
            </a:r>
            <a:r>
              <a:rPr lang="en-US" dirty="0"/>
              <a:t>has the highest number of breweries among all major US cities followed by </a:t>
            </a:r>
            <a:r>
              <a:rPr lang="en-US" dirty="0" smtClean="0"/>
              <a:t>Chicago, Seattle.</a:t>
            </a:r>
          </a:p>
          <a:p>
            <a:endParaRPr lang="en-US" dirty="0"/>
          </a:p>
          <a:p>
            <a:r>
              <a:rPr lang="en-US" dirty="0" smtClean="0"/>
              <a:t>IPA </a:t>
            </a:r>
            <a:r>
              <a:rPr lang="en-US" dirty="0"/>
              <a:t>is the most popular beer style in US.</a:t>
            </a:r>
          </a:p>
        </p:txBody>
      </p:sp>
    </p:spTree>
    <p:extLst>
      <p:ext uri="{BB962C8B-B14F-4D97-AF65-F5344CB8AC3E}">
        <p14:creationId xmlns:p14="http://schemas.microsoft.com/office/powerpoint/2010/main" val="1947394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6D00A4-8732-464C-9AC1-155DBA35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Goals for this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C3DA84B-F8B7-45FD-9BEC-523B86211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You are interested in opening a craft brewery in the United States</a:t>
            </a:r>
          </a:p>
          <a:p>
            <a:pPr lvl="1"/>
            <a:r>
              <a:rPr lang="en-US" dirty="0"/>
              <a:t>We have been hired to identify:</a:t>
            </a:r>
          </a:p>
          <a:p>
            <a:pPr lvl="1"/>
            <a:endParaRPr lang="en-US" dirty="0"/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The best locations to place a new brewery</a:t>
            </a:r>
          </a:p>
          <a:p>
            <a:pPr marL="1645920" lvl="3" indent="-457200">
              <a:buFont typeface="Wingdings" panose="05000000000000000000" pitchFamily="2" charset="2"/>
              <a:buChar char="v"/>
            </a:pPr>
            <a:r>
              <a:rPr lang="en-US" dirty="0"/>
              <a:t>Strong market opportunity</a:t>
            </a:r>
          </a:p>
          <a:p>
            <a:pPr marL="1645920" lvl="3" indent="-457200">
              <a:buFont typeface="Wingdings" panose="05000000000000000000" pitchFamily="2" charset="2"/>
              <a:buChar char="v"/>
            </a:pPr>
            <a:r>
              <a:rPr lang="en-US" dirty="0"/>
              <a:t>Consider existing competition against regional economic strength </a:t>
            </a:r>
          </a:p>
          <a:p>
            <a:pPr marL="1645920" lvl="3" indent="-457200">
              <a:buFont typeface="Wingdings" panose="05000000000000000000" pitchFamily="2" charset="2"/>
              <a:buChar char="v"/>
            </a:pPr>
            <a:r>
              <a:rPr lang="en-US" dirty="0"/>
              <a:t>Based upon current craft brewery landscape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The best products to offer</a:t>
            </a:r>
          </a:p>
          <a:p>
            <a:pPr marL="1474470" lvl="3" indent="-285750">
              <a:buFont typeface="Wingdings" panose="05000000000000000000" pitchFamily="2" charset="2"/>
              <a:buChar char="v"/>
            </a:pPr>
            <a:r>
              <a:rPr lang="en-US" dirty="0"/>
              <a:t>Most popular products on the market today</a:t>
            </a:r>
          </a:p>
          <a:p>
            <a:pPr marL="1474470" lvl="3" indent="-285750">
              <a:buFont typeface="Wingdings" panose="05000000000000000000" pitchFamily="2" charset="2"/>
              <a:buChar char="v"/>
            </a:pPr>
            <a:r>
              <a:rPr lang="en-US" dirty="0"/>
              <a:t>Opportunity to choose popular choices as a baseline while offering a chance to produce some uncommon options to create a market niche</a:t>
            </a:r>
          </a:p>
          <a:p>
            <a:pPr marL="1474470" lvl="3" indent="-285750"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67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6D00A4-8732-464C-9AC1-155DBA35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C3DA84B-F8B7-45FD-9BEC-523B86211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This presentation we will touch upon the following topics:</a:t>
            </a:r>
          </a:p>
          <a:p>
            <a:pPr lvl="2"/>
            <a:r>
              <a:rPr lang="en-US" dirty="0"/>
              <a:t>A general overview of the craft beer industry</a:t>
            </a:r>
          </a:p>
          <a:p>
            <a:pPr lvl="2"/>
            <a:r>
              <a:rPr lang="en-US" dirty="0"/>
              <a:t>A brief discussion of our data gathering and analysis</a:t>
            </a:r>
          </a:p>
          <a:p>
            <a:pPr lvl="2"/>
            <a:r>
              <a:rPr lang="en-US" dirty="0"/>
              <a:t>Discussion of best opportunities for a new brewery</a:t>
            </a:r>
          </a:p>
          <a:p>
            <a:pPr lvl="2"/>
            <a:r>
              <a:rPr lang="en-US" dirty="0"/>
              <a:t>An analysis of the craft beer data</a:t>
            </a:r>
          </a:p>
          <a:p>
            <a:pPr lvl="2"/>
            <a:r>
              <a:rPr lang="en-US" dirty="0"/>
              <a:t>Discussion of the beer options available</a:t>
            </a:r>
          </a:p>
          <a:p>
            <a:pPr lvl="2"/>
            <a:r>
              <a:rPr lang="en-US" dirty="0"/>
              <a:t>Conclusion with our recommendations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97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AE3EA2F5-A2F7-4DA8-9AEB-E0729A2F0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Craft Beer Industry</a:t>
            </a:r>
          </a:p>
        </p:txBody>
      </p:sp>
    </p:spTree>
    <p:extLst>
      <p:ext uri="{BB962C8B-B14F-4D97-AF65-F5344CB8AC3E}">
        <p14:creationId xmlns:p14="http://schemas.microsoft.com/office/powerpoint/2010/main" val="2813643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1C27861-F7A6-4434-814B-85F18ECE09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350" t="25467" r="19784" b="26829"/>
          <a:stretch/>
        </p:blipFill>
        <p:spPr>
          <a:xfrm>
            <a:off x="0" y="699180"/>
            <a:ext cx="8324645" cy="5185317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xmlns="" id="{111D5E8F-C338-43C4-8C39-AD240F6E0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The Craft Beer Industry is Still Growing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3429476E-56FA-4C99-9E2A-2A218F78D9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explosive growth the past few years, growth has slowed.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But there is still opportunity for a smart brewer.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Regional breweries make up approximately 71% of the craft beer industry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Microbreweries are gaining traction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Regional Brewery: A brewery that produces over 15,000 barrels and produces beer in a traditional or non-mechanized 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regional brewery is the goal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FF7EFF8A-277F-49D3-8D3E-BE4D8FCCD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0448" y="5715000"/>
            <a:ext cx="2310050" cy="27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49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B9AA4B0-28BC-4F7B-AB51-2EFBD9461F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58" t="17561" r="20190" b="22439"/>
          <a:stretch/>
        </p:blipFill>
        <p:spPr>
          <a:xfrm>
            <a:off x="0" y="63405"/>
            <a:ext cx="8287603" cy="66050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3C56E2-5CA0-463D-8E07-8F447F996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Craft Beer Industry is Gaining Larger Market Share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2BDECBA-C6C9-4569-82B4-0F7F5622F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While overall beer production is stagnant, craft beer grew 2016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12.3% of volume sold was craft. An increase of 6.2%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21.8% of the dollar sales was craft. An increase of 10%.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The average craft beer six pack sells for $25-$36. Far higher than the typical price for a national brewer’s products.</a:t>
            </a:r>
          </a:p>
        </p:txBody>
      </p:sp>
    </p:spTree>
    <p:extLst>
      <p:ext uri="{BB962C8B-B14F-4D97-AF65-F5344CB8AC3E}">
        <p14:creationId xmlns:p14="http://schemas.microsoft.com/office/powerpoint/2010/main" val="904869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AE3EA2F5-A2F7-4DA8-9AEB-E0729A2F0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Craft Beer Industry</a:t>
            </a:r>
          </a:p>
        </p:txBody>
      </p:sp>
    </p:spTree>
    <p:extLst>
      <p:ext uri="{BB962C8B-B14F-4D97-AF65-F5344CB8AC3E}">
        <p14:creationId xmlns:p14="http://schemas.microsoft.com/office/powerpoint/2010/main" val="2543460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2ACDDB-5455-4D18-ACBE-DB34E8442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are looking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7F1943F-0141-49D3-AA5E-843CC66C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want to be in the Regional Brewery Space</a:t>
            </a:r>
          </a:p>
          <a:p>
            <a:pPr lvl="1"/>
            <a:r>
              <a:rPr lang="en-US" dirty="0"/>
              <a:t>Still growing, with significant opportunity</a:t>
            </a:r>
          </a:p>
          <a:p>
            <a:r>
              <a:rPr lang="en-US" dirty="0"/>
              <a:t>Craft Selections that mimic other successful breweries</a:t>
            </a:r>
          </a:p>
        </p:txBody>
      </p:sp>
    </p:spTree>
    <p:extLst>
      <p:ext uri="{BB962C8B-B14F-4D97-AF65-F5344CB8AC3E}">
        <p14:creationId xmlns:p14="http://schemas.microsoft.com/office/powerpoint/2010/main" val="2326915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A73BD11-00F8-4A92-BBBD-30A7BE321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705" y="1140293"/>
            <a:ext cx="7619645" cy="5174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1E15124-3B53-4F87-ABBB-6721B8917729}"/>
              </a:ext>
            </a:extLst>
          </p:cNvPr>
          <p:cNvSpPr txBox="1"/>
          <p:nvPr/>
        </p:nvSpPr>
        <p:spPr>
          <a:xfrm>
            <a:off x="9277350" y="4498328"/>
            <a:ext cx="20840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1-5</a:t>
            </a:r>
          </a:p>
          <a:p>
            <a:r>
              <a:rPr lang="en-US" sz="1400" dirty="0"/>
              <a:t>6-15</a:t>
            </a:r>
          </a:p>
          <a:p>
            <a:r>
              <a:rPr lang="en-US" sz="1400" dirty="0"/>
              <a:t>16-25</a:t>
            </a:r>
          </a:p>
          <a:p>
            <a:r>
              <a:rPr lang="en-US" sz="1400" dirty="0"/>
              <a:t>26+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B30A1E50-B763-4269-8893-7C4BB34BEE10}"/>
              </a:ext>
            </a:extLst>
          </p:cNvPr>
          <p:cNvSpPr/>
          <p:nvPr/>
        </p:nvSpPr>
        <p:spPr>
          <a:xfrm>
            <a:off x="3672163" y="453509"/>
            <a:ext cx="3590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Craft Breweries Per State</a:t>
            </a:r>
          </a:p>
        </p:txBody>
      </p:sp>
    </p:spTree>
    <p:extLst>
      <p:ext uri="{BB962C8B-B14F-4D97-AF65-F5344CB8AC3E}">
        <p14:creationId xmlns:p14="http://schemas.microsoft.com/office/powerpoint/2010/main" val="13057213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Wood Type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C6AE0645-98FF-411B-B0E9-59ABD78A0C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387</TotalTime>
  <Words>594</Words>
  <Application>Microsoft Macintosh PowerPoint</Application>
  <PresentationFormat>Widescreen</PresentationFormat>
  <Paragraphs>75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Georgia</vt:lpstr>
      <vt:lpstr>Trebuchet MS</vt:lpstr>
      <vt:lpstr>Wingdings</vt:lpstr>
      <vt:lpstr>Wood Type</vt:lpstr>
      <vt:lpstr>Craft Brewery Presentation</vt:lpstr>
      <vt:lpstr>Goals for this Presentation</vt:lpstr>
      <vt:lpstr>Overview</vt:lpstr>
      <vt:lpstr>Craft Beer Industry</vt:lpstr>
      <vt:lpstr>The Craft Beer Industry is Still Growing</vt:lpstr>
      <vt:lpstr>The Craft Beer Industry is Gaining Larger Market Share</vt:lpstr>
      <vt:lpstr>Craft Beer Industry</vt:lpstr>
      <vt:lpstr>What we are looking for</vt:lpstr>
      <vt:lpstr>PowerPoint Presentation</vt:lpstr>
      <vt:lpstr>2. Merge beer data with the breweries data.  Print the first 6 observations and the last six observations to check the merged file.  </vt:lpstr>
      <vt:lpstr>3. Report the number of NA's in each column.    </vt:lpstr>
      <vt:lpstr>4. Compute the median alcohol content and international bitterness unit for each state. Plot a bar chart to compare.  </vt:lpstr>
      <vt:lpstr>5. Which state has the maximum alcoholic (ABV) beer? Which state has the most bitter (IBU) beer? </vt:lpstr>
      <vt:lpstr>6. Summary statistics for the ABV variable.   </vt:lpstr>
      <vt:lpstr>7. Is there an apparent relationship between the bitterness of the beer and its alcoholic content? Draw a scatter plot.   </vt:lpstr>
      <vt:lpstr>Conclusion  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Bruce</dc:creator>
  <cp:lastModifiedBy>Afreen Siddiqui</cp:lastModifiedBy>
  <cp:revision>33</cp:revision>
  <dcterms:created xsi:type="dcterms:W3CDTF">2018-02-15T02:54:40Z</dcterms:created>
  <dcterms:modified xsi:type="dcterms:W3CDTF">2018-02-25T01:55:56Z</dcterms:modified>
</cp:coreProperties>
</file>

<file path=docProps/thumbnail.jpeg>
</file>